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67" r:id="rId2"/>
    <p:sldId id="268" r:id="rId3"/>
    <p:sldId id="269" r:id="rId4"/>
    <p:sldId id="270" r:id="rId5"/>
    <p:sldId id="271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</p:sldIdLst>
  <p:sldSz cx="14630400" cy="8229600"/>
  <p:notesSz cx="8229600" cy="14630400"/>
  <p:embeddedFontLst>
    <p:embeddedFont>
      <p:font typeface="Arial Black" panose="020B0A04020102020204" pitchFamily="3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DM San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5A7D"/>
    <a:srgbClr val="D4E3CB"/>
    <a:srgbClr val="4BCA80"/>
    <a:srgbClr val="9DB1A1"/>
    <a:srgbClr val="ACBF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618" y="462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‹nº›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8201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3077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00720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08768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28229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2983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8774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0870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645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49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58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8216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2049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8761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3BFAA3-CB64-4E43-9C57-CA46389280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4" r="354"/>
          <a:stretch/>
        </p:blipFill>
        <p:spPr>
          <a:xfrm>
            <a:off x="4643771" y="1443371"/>
            <a:ext cx="5342857" cy="5342857"/>
          </a:xfrm>
          <a:prstGeom prst="ellipse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18BE7F87-DF10-45DB-BB3D-EA2BEE459EB1}"/>
              </a:ext>
            </a:extLst>
          </p:cNvPr>
          <p:cNvSpPr/>
          <p:nvPr/>
        </p:nvSpPr>
        <p:spPr>
          <a:xfrm>
            <a:off x="4630057" y="1422400"/>
            <a:ext cx="5355772" cy="5370286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D506DC1-1CEF-4243-857A-8F292D47BF4F}"/>
              </a:ext>
            </a:extLst>
          </p:cNvPr>
          <p:cNvCxnSpPr>
            <a:stCxn id="7" idx="7"/>
          </p:cNvCxnSpPr>
          <p:nvPr/>
        </p:nvCxnSpPr>
        <p:spPr>
          <a:xfrm flipV="1">
            <a:off x="9201494" y="-203200"/>
            <a:ext cx="2148677" cy="241206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ED51492-6353-48E3-A73B-A930FE382345}"/>
              </a:ext>
            </a:extLst>
          </p:cNvPr>
          <p:cNvCxnSpPr>
            <a:stCxn id="7" idx="3"/>
          </p:cNvCxnSpPr>
          <p:nvPr/>
        </p:nvCxnSpPr>
        <p:spPr>
          <a:xfrm flipH="1">
            <a:off x="3149600" y="6006226"/>
            <a:ext cx="2264792" cy="242657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7C8C5443-5406-403E-9018-1C567AB7E6E4}"/>
              </a:ext>
            </a:extLst>
          </p:cNvPr>
          <p:cNvSpPr/>
          <p:nvPr/>
        </p:nvSpPr>
        <p:spPr>
          <a:xfrm>
            <a:off x="0" y="-12700"/>
            <a:ext cx="7073900" cy="1231900"/>
          </a:xfrm>
          <a:custGeom>
            <a:avLst/>
            <a:gdLst>
              <a:gd name="connsiteX0" fmla="*/ 0 w 5355772"/>
              <a:gd name="connsiteY0" fmla="*/ 0 h 1219200"/>
              <a:gd name="connsiteX1" fmla="*/ 5355772 w 5355772"/>
              <a:gd name="connsiteY1" fmla="*/ 0 h 1219200"/>
              <a:gd name="connsiteX2" fmla="*/ 5355772 w 5355772"/>
              <a:gd name="connsiteY2" fmla="*/ 1219200 h 1219200"/>
              <a:gd name="connsiteX3" fmla="*/ 0 w 5355772"/>
              <a:gd name="connsiteY3" fmla="*/ 1219200 h 1219200"/>
              <a:gd name="connsiteX4" fmla="*/ 0 w 5355772"/>
              <a:gd name="connsiteY4" fmla="*/ 0 h 1219200"/>
              <a:gd name="connsiteX0" fmla="*/ 0 w 5355772"/>
              <a:gd name="connsiteY0" fmla="*/ 12700 h 1231900"/>
              <a:gd name="connsiteX1" fmla="*/ 3869872 w 5355772"/>
              <a:gd name="connsiteY1" fmla="*/ 0 h 1231900"/>
              <a:gd name="connsiteX2" fmla="*/ 5355772 w 5355772"/>
              <a:gd name="connsiteY2" fmla="*/ 1231900 h 1231900"/>
              <a:gd name="connsiteX3" fmla="*/ 0 w 5355772"/>
              <a:gd name="connsiteY3" fmla="*/ 1231900 h 1231900"/>
              <a:gd name="connsiteX4" fmla="*/ 0 w 5355772"/>
              <a:gd name="connsiteY4" fmla="*/ 12700 h 123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55772" h="1231900">
                <a:moveTo>
                  <a:pt x="0" y="12700"/>
                </a:moveTo>
                <a:lnTo>
                  <a:pt x="3869872" y="0"/>
                </a:lnTo>
                <a:lnTo>
                  <a:pt x="5355772" y="1231900"/>
                </a:lnTo>
                <a:lnTo>
                  <a:pt x="0" y="1231900"/>
                </a:lnTo>
                <a:lnTo>
                  <a:pt x="0" y="12700"/>
                </a:lnTo>
                <a:close/>
              </a:path>
            </a:pathLst>
          </a:custGeom>
          <a:gradFill flip="none" rotWithShape="1">
            <a:gsLst>
              <a:gs pos="59000">
                <a:schemeClr val="bg1">
                  <a:alpha val="50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1C5A7D">
                  <a:alpha val="5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1871477C-6625-43C8-936A-CD3E518D4E21}"/>
              </a:ext>
            </a:extLst>
          </p:cNvPr>
          <p:cNvGrpSpPr/>
          <p:nvPr/>
        </p:nvGrpSpPr>
        <p:grpSpPr>
          <a:xfrm>
            <a:off x="114300" y="100806"/>
            <a:ext cx="1119188" cy="1004888"/>
            <a:chOff x="10866120" y="2049780"/>
            <a:chExt cx="1813560" cy="1767840"/>
          </a:xfrm>
          <a:solidFill>
            <a:schemeClr val="bg1"/>
          </a:solidFill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D2FA4119-9560-4269-8290-AAF80A0ADE08}"/>
                </a:ext>
              </a:extLst>
            </p:cNvPr>
            <p:cNvSpPr/>
            <p:nvPr/>
          </p:nvSpPr>
          <p:spPr>
            <a:xfrm>
              <a:off x="10866120" y="2049780"/>
              <a:ext cx="1813560" cy="17678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3028C054-482C-40AE-AB1E-06F58200E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659" b="91463" l="5856" r="95495">
                          <a14:foregroundMark x1="46847" y1="6098" x2="80180" y2="57927"/>
                          <a14:foregroundMark x1="80180" y1="57927" x2="88739" y2="85976"/>
                          <a14:foregroundMark x1="88739" y1="85976" x2="92342" y2="90244"/>
                          <a14:foregroundMark x1="40991" y1="7317" x2="36937" y2="4878"/>
                          <a14:foregroundMark x1="16667" y1="87805" x2="31532" y2="59756"/>
                          <a14:foregroundMark x1="31532" y1="59756" x2="32883" y2="62195"/>
                          <a14:foregroundMark x1="12162" y1="87195" x2="5856" y2="92073"/>
                          <a14:foregroundMark x1="92342" y1="90854" x2="95495" y2="9024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092061" y="2410334"/>
              <a:ext cx="1361678" cy="1005924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67047FE-402B-408A-A652-A786CC8C2B2E}"/>
              </a:ext>
            </a:extLst>
          </p:cNvPr>
          <p:cNvSpPr txBox="1"/>
          <p:nvPr/>
        </p:nvSpPr>
        <p:spPr>
          <a:xfrm>
            <a:off x="1347788" y="57504"/>
            <a:ext cx="34328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rgbClr val="1C5A7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MBA FULL 09</a:t>
            </a:r>
          </a:p>
          <a:p>
            <a:pPr algn="ctr"/>
            <a:r>
              <a:rPr lang="pt-BR" sz="3200" dirty="0">
                <a:solidFill>
                  <a:srgbClr val="1C5A7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GRUPO 03</a:t>
            </a:r>
          </a:p>
        </p:txBody>
      </p:sp>
    </p:spTree>
    <p:extLst>
      <p:ext uri="{BB962C8B-B14F-4D97-AF65-F5344CB8AC3E}">
        <p14:creationId xmlns:p14="http://schemas.microsoft.com/office/powerpoint/2010/main" val="2320094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:blinds/>
      </p:transition>
    </mc:Choice>
    <mc:Fallback>
      <p:transition spd="slow">
        <p:blinds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NOVA DOAÇÃO</a:t>
            </a:r>
          </a:p>
        </p:txBody>
      </p:sp>
      <p:pic>
        <p:nvPicPr>
          <p:cNvPr id="11" name="Google Shape;146;p22" descr="preencoded.png">
            <a:extLst>
              <a:ext uri="{FF2B5EF4-FFF2-40B4-BE49-F238E27FC236}">
                <a16:creationId xmlns:a16="http://schemas.microsoft.com/office/drawing/2014/main" id="{49434E17-F9BE-4561-A6D0-0BFD07843A9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57775" y="1115776"/>
            <a:ext cx="8314849" cy="68253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1436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3962399" y="90491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REGISTRO NA PLATAFORMA</a:t>
            </a:r>
          </a:p>
        </p:txBody>
      </p:sp>
      <p:pic>
        <p:nvPicPr>
          <p:cNvPr id="7" name="Google Shape;157;p23" descr="preencoded.png">
            <a:extLst>
              <a:ext uri="{FF2B5EF4-FFF2-40B4-BE49-F238E27FC236}">
                <a16:creationId xmlns:a16="http://schemas.microsoft.com/office/drawing/2014/main" id="{6AFA3792-F092-461D-94D5-83AECC18200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548" y="2656284"/>
            <a:ext cx="4226481" cy="33282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oogle Shape;159;p23" descr="preencoded.png">
            <a:extLst>
              <a:ext uri="{FF2B5EF4-FFF2-40B4-BE49-F238E27FC236}">
                <a16:creationId xmlns:a16="http://schemas.microsoft.com/office/drawing/2014/main" id="{E21C1F94-DA2C-49DF-85FE-27302DBD568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87850" y="991800"/>
            <a:ext cx="3610651" cy="68013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oogle Shape;160;p23" descr="preencoded.png">
            <a:extLst>
              <a:ext uri="{FF2B5EF4-FFF2-40B4-BE49-F238E27FC236}">
                <a16:creationId xmlns:a16="http://schemas.microsoft.com/office/drawing/2014/main" id="{B79EE1EB-F9E8-4659-A0C2-86BBC7D40C3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641675" y="991800"/>
            <a:ext cx="3494250" cy="689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2618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3962399" y="90491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MELHORIAS FUTURAS!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F6C3A15-DFA1-4DD5-949D-0202487CB1AC}"/>
              </a:ext>
            </a:extLst>
          </p:cNvPr>
          <p:cNvSpPr/>
          <p:nvPr/>
        </p:nvSpPr>
        <p:spPr>
          <a:xfrm>
            <a:off x="1697704" y="1530372"/>
            <a:ext cx="11004697" cy="5599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6D1D16C-3B0D-4A2C-916D-C8D5720152FF}"/>
              </a:ext>
            </a:extLst>
          </p:cNvPr>
          <p:cNvSpPr txBox="1"/>
          <p:nvPr/>
        </p:nvSpPr>
        <p:spPr>
          <a:xfrm>
            <a:off x="1340205" y="680990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C740A4F-7578-433E-A47E-61E0C64FD4CB}"/>
              </a:ext>
            </a:extLst>
          </p:cNvPr>
          <p:cNvSpPr/>
          <p:nvPr/>
        </p:nvSpPr>
        <p:spPr>
          <a:xfrm>
            <a:off x="1577107" y="2656747"/>
            <a:ext cx="11146098" cy="581413"/>
          </a:xfrm>
          <a:custGeom>
            <a:avLst/>
            <a:gdLst>
              <a:gd name="connsiteX0" fmla="*/ 0 w 10910355"/>
              <a:gd name="connsiteY0" fmla="*/ 0 h 559982"/>
              <a:gd name="connsiteX1" fmla="*/ 10910355 w 10910355"/>
              <a:gd name="connsiteY1" fmla="*/ 0 h 559982"/>
              <a:gd name="connsiteX2" fmla="*/ 10910355 w 10910355"/>
              <a:gd name="connsiteY2" fmla="*/ 559982 h 559982"/>
              <a:gd name="connsiteX3" fmla="*/ 0 w 10910355"/>
              <a:gd name="connsiteY3" fmla="*/ 559982 h 559982"/>
              <a:gd name="connsiteX4" fmla="*/ 0 w 10910355"/>
              <a:gd name="connsiteY4" fmla="*/ 0 h 559982"/>
              <a:gd name="connsiteX0" fmla="*/ 235743 w 11146098"/>
              <a:gd name="connsiteY0" fmla="*/ 0 h 581413"/>
              <a:gd name="connsiteX1" fmla="*/ 11146098 w 11146098"/>
              <a:gd name="connsiteY1" fmla="*/ 0 h 581413"/>
              <a:gd name="connsiteX2" fmla="*/ 11146098 w 11146098"/>
              <a:gd name="connsiteY2" fmla="*/ 559982 h 581413"/>
              <a:gd name="connsiteX3" fmla="*/ 0 w 11146098"/>
              <a:gd name="connsiteY3" fmla="*/ 581413 h 581413"/>
              <a:gd name="connsiteX4" fmla="*/ 235743 w 11146098"/>
              <a:gd name="connsiteY4" fmla="*/ 0 h 5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46098" h="581413">
                <a:moveTo>
                  <a:pt x="235743" y="0"/>
                </a:moveTo>
                <a:lnTo>
                  <a:pt x="11146098" y="0"/>
                </a:lnTo>
                <a:lnTo>
                  <a:pt x="11146098" y="559982"/>
                </a:lnTo>
                <a:lnTo>
                  <a:pt x="0" y="581413"/>
                </a:lnTo>
                <a:lnTo>
                  <a:pt x="23574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8DB0B8E-DE4E-421F-A28C-DAE0606F1583}"/>
              </a:ext>
            </a:extLst>
          </p:cNvPr>
          <p:cNvSpPr txBox="1"/>
          <p:nvPr/>
        </p:nvSpPr>
        <p:spPr>
          <a:xfrm>
            <a:off x="1308810" y="1999047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30FF7DE-F9A8-4723-A1BD-B723216A71E0}"/>
              </a:ext>
            </a:extLst>
          </p:cNvPr>
          <p:cNvSpPr/>
          <p:nvPr/>
        </p:nvSpPr>
        <p:spPr>
          <a:xfrm>
            <a:off x="1881963" y="3961809"/>
            <a:ext cx="10841242" cy="5599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95AC47D-C3C4-42A1-B0BC-352C740EAAA6}"/>
              </a:ext>
            </a:extLst>
          </p:cNvPr>
          <p:cNvSpPr txBox="1"/>
          <p:nvPr/>
        </p:nvSpPr>
        <p:spPr>
          <a:xfrm>
            <a:off x="1340205" y="3389004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0FB3DBE-05FC-4816-A5FA-D53C21B66554}"/>
              </a:ext>
            </a:extLst>
          </p:cNvPr>
          <p:cNvSpPr/>
          <p:nvPr/>
        </p:nvSpPr>
        <p:spPr>
          <a:xfrm>
            <a:off x="1894578" y="5296618"/>
            <a:ext cx="10841242" cy="5599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2018599-96B6-4F54-A395-AD1DA737BAD8}"/>
              </a:ext>
            </a:extLst>
          </p:cNvPr>
          <p:cNvSpPr txBox="1"/>
          <p:nvPr/>
        </p:nvSpPr>
        <p:spPr>
          <a:xfrm>
            <a:off x="1308810" y="4707061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8CE4A5F-4347-479D-9C09-7438E6F117DB}"/>
              </a:ext>
            </a:extLst>
          </p:cNvPr>
          <p:cNvSpPr txBox="1"/>
          <p:nvPr/>
        </p:nvSpPr>
        <p:spPr>
          <a:xfrm>
            <a:off x="2156426" y="1548753"/>
            <a:ext cx="10292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Responsividade para aparelhos móveis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782A260-3982-429F-ACDE-B055ACC6C7DC}"/>
              </a:ext>
            </a:extLst>
          </p:cNvPr>
          <p:cNvSpPr txBox="1"/>
          <p:nvPr/>
        </p:nvSpPr>
        <p:spPr>
          <a:xfrm>
            <a:off x="2292106" y="2680213"/>
            <a:ext cx="10292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Comunicação segura diretamente na ferramenta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EE5DB4D-D707-49C2-AB33-64A69314BF01}"/>
              </a:ext>
            </a:extLst>
          </p:cNvPr>
          <p:cNvSpPr txBox="1"/>
          <p:nvPr/>
        </p:nvSpPr>
        <p:spPr>
          <a:xfrm>
            <a:off x="2292106" y="3964940"/>
            <a:ext cx="10292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Possibilidade de efetuar o upload de imagens do item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FC288E3-E4A6-45F3-A1DC-B8170AA3F11B}"/>
              </a:ext>
            </a:extLst>
          </p:cNvPr>
          <p:cNvSpPr txBox="1"/>
          <p:nvPr/>
        </p:nvSpPr>
        <p:spPr>
          <a:xfrm>
            <a:off x="2172164" y="5296618"/>
            <a:ext cx="10529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Envio de e-mail para confirmação de operações realizadas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8C0D7B07-CA0F-43D0-9C60-5936F076429A}"/>
              </a:ext>
            </a:extLst>
          </p:cNvPr>
          <p:cNvSpPr/>
          <p:nvPr/>
        </p:nvSpPr>
        <p:spPr>
          <a:xfrm>
            <a:off x="1415237" y="6551943"/>
            <a:ext cx="11307967" cy="559982"/>
          </a:xfrm>
          <a:custGeom>
            <a:avLst/>
            <a:gdLst>
              <a:gd name="connsiteX0" fmla="*/ 0 w 10841242"/>
              <a:gd name="connsiteY0" fmla="*/ 0 h 559982"/>
              <a:gd name="connsiteX1" fmla="*/ 10841242 w 10841242"/>
              <a:gd name="connsiteY1" fmla="*/ 0 h 559982"/>
              <a:gd name="connsiteX2" fmla="*/ 10841242 w 10841242"/>
              <a:gd name="connsiteY2" fmla="*/ 559982 h 559982"/>
              <a:gd name="connsiteX3" fmla="*/ 0 w 10841242"/>
              <a:gd name="connsiteY3" fmla="*/ 559982 h 559982"/>
              <a:gd name="connsiteX4" fmla="*/ 0 w 10841242"/>
              <a:gd name="connsiteY4" fmla="*/ 0 h 559982"/>
              <a:gd name="connsiteX0" fmla="*/ 0 w 11307967"/>
              <a:gd name="connsiteY0" fmla="*/ 4763 h 559982"/>
              <a:gd name="connsiteX1" fmla="*/ 11307967 w 11307967"/>
              <a:gd name="connsiteY1" fmla="*/ 0 h 559982"/>
              <a:gd name="connsiteX2" fmla="*/ 11307967 w 11307967"/>
              <a:gd name="connsiteY2" fmla="*/ 559982 h 559982"/>
              <a:gd name="connsiteX3" fmla="*/ 466725 w 11307967"/>
              <a:gd name="connsiteY3" fmla="*/ 559982 h 559982"/>
              <a:gd name="connsiteX4" fmla="*/ 0 w 11307967"/>
              <a:gd name="connsiteY4" fmla="*/ 4763 h 559982"/>
              <a:gd name="connsiteX0" fmla="*/ 0 w 11307967"/>
              <a:gd name="connsiteY0" fmla="*/ 4763 h 559982"/>
              <a:gd name="connsiteX1" fmla="*/ 11307967 w 11307967"/>
              <a:gd name="connsiteY1" fmla="*/ 0 h 559982"/>
              <a:gd name="connsiteX2" fmla="*/ 11307967 w 11307967"/>
              <a:gd name="connsiteY2" fmla="*/ 559982 h 559982"/>
              <a:gd name="connsiteX3" fmla="*/ 466725 w 11307967"/>
              <a:gd name="connsiteY3" fmla="*/ 559982 h 559982"/>
              <a:gd name="connsiteX4" fmla="*/ 0 w 11307967"/>
              <a:gd name="connsiteY4" fmla="*/ 4763 h 559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07967" h="559982">
                <a:moveTo>
                  <a:pt x="0" y="4763"/>
                </a:moveTo>
                <a:lnTo>
                  <a:pt x="11307967" y="0"/>
                </a:lnTo>
                <a:lnTo>
                  <a:pt x="11307967" y="559982"/>
                </a:lnTo>
                <a:lnTo>
                  <a:pt x="466725" y="559982"/>
                </a:lnTo>
                <a:cubicBezTo>
                  <a:pt x="434975" y="298709"/>
                  <a:pt x="155575" y="189836"/>
                  <a:pt x="0" y="47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99FA2B8-509B-4CDB-B0BD-FF696A724ABD}"/>
              </a:ext>
            </a:extLst>
          </p:cNvPr>
          <p:cNvSpPr txBox="1"/>
          <p:nvPr/>
        </p:nvSpPr>
        <p:spPr>
          <a:xfrm>
            <a:off x="1308810" y="5970018"/>
            <a:ext cx="71499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5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7B2CB72-5ED7-438E-8564-BBFA825D3DA1}"/>
              </a:ext>
            </a:extLst>
          </p:cNvPr>
          <p:cNvSpPr txBox="1"/>
          <p:nvPr/>
        </p:nvSpPr>
        <p:spPr>
          <a:xfrm>
            <a:off x="2193986" y="6565661"/>
            <a:ext cx="10529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Melhorias na </a:t>
            </a:r>
            <a:r>
              <a:rPr lang="pt-BR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performance</a:t>
            </a:r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, bem como visual</a:t>
            </a:r>
          </a:p>
        </p:txBody>
      </p:sp>
    </p:spTree>
    <p:extLst>
      <p:ext uri="{BB962C8B-B14F-4D97-AF65-F5344CB8AC3E}">
        <p14:creationId xmlns:p14="http://schemas.microsoft.com/office/powerpoint/2010/main" val="3535638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3962399" y="90491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CHAMADA PARA AÇÃO</a:t>
            </a:r>
          </a:p>
        </p:txBody>
      </p:sp>
      <p:sp>
        <p:nvSpPr>
          <p:cNvPr id="6" name="Google Shape;169;p24">
            <a:extLst>
              <a:ext uri="{FF2B5EF4-FFF2-40B4-BE49-F238E27FC236}">
                <a16:creationId xmlns:a16="http://schemas.microsoft.com/office/drawing/2014/main" id="{1F62C40F-7BAB-4CBB-9669-C56EF51125F5}"/>
              </a:ext>
            </a:extLst>
          </p:cNvPr>
          <p:cNvSpPr/>
          <p:nvPr/>
        </p:nvSpPr>
        <p:spPr>
          <a:xfrm>
            <a:off x="3413360" y="1493242"/>
            <a:ext cx="7803678" cy="1199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Seu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24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sym typeface="DM Sans"/>
              </a:rPr>
              <a:t>envolvimento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é crucial para o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sucesso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do </a:t>
            </a:r>
          </a:p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Doar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Conecta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e para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ampliar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nosso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2400" i="0" u="none" strike="noStrike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impacto</a:t>
            </a:r>
            <a:r>
              <a:rPr lang="en-US" sz="2400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social.</a:t>
            </a:r>
            <a:endParaRPr sz="2400" i="0" u="none" strike="noStrike" cap="non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99C61D1-FE65-40E0-85F0-D68D59148D51}"/>
              </a:ext>
            </a:extLst>
          </p:cNvPr>
          <p:cNvSpPr/>
          <p:nvPr/>
        </p:nvSpPr>
        <p:spPr>
          <a:xfrm>
            <a:off x="540657" y="3630608"/>
            <a:ext cx="4171043" cy="30607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9000">
                <a:srgbClr val="FFFFFF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4FDAE35-DF53-4B69-8722-83A92DD95668}"/>
              </a:ext>
            </a:extLst>
          </p:cNvPr>
          <p:cNvSpPr/>
          <p:nvPr/>
        </p:nvSpPr>
        <p:spPr>
          <a:xfrm>
            <a:off x="615949" y="3702050"/>
            <a:ext cx="4006851" cy="527050"/>
          </a:xfrm>
          <a:prstGeom prst="rect">
            <a:avLst/>
          </a:prstGeom>
          <a:solidFill>
            <a:srgbClr val="D4E3C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CONTRIBUA!</a:t>
            </a:r>
          </a:p>
        </p:txBody>
      </p:sp>
      <p:sp>
        <p:nvSpPr>
          <p:cNvPr id="9" name="Google Shape;174;p24">
            <a:extLst>
              <a:ext uri="{FF2B5EF4-FFF2-40B4-BE49-F238E27FC236}">
                <a16:creationId xmlns:a16="http://schemas.microsoft.com/office/drawing/2014/main" id="{D2978476-76D9-4222-BB40-3B64414EB64D}"/>
              </a:ext>
            </a:extLst>
          </p:cNvPr>
          <p:cNvSpPr/>
          <p:nvPr/>
        </p:nvSpPr>
        <p:spPr>
          <a:xfrm>
            <a:off x="778489" y="5141232"/>
            <a:ext cx="3681770" cy="135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Junte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-se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nosso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time de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desenvolvimento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open source.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Seu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código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faz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a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diferença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.</a:t>
            </a:r>
            <a:endParaRPr sz="1800" b="0" i="0" u="none" strike="noStrike" cap="none" dirty="0">
              <a:latin typeface="Century Gothic" panose="020B0502020202020204" pitchFamily="34" charset="0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2F23A6D-9F8C-455E-AC59-208074204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9130" y="4284963"/>
            <a:ext cx="914095" cy="914095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D98D7E1F-98D6-4909-BEA9-608879B112A3}"/>
              </a:ext>
            </a:extLst>
          </p:cNvPr>
          <p:cNvSpPr/>
          <p:nvPr/>
        </p:nvSpPr>
        <p:spPr>
          <a:xfrm>
            <a:off x="5163457" y="3643308"/>
            <a:ext cx="4171043" cy="30607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9000">
                <a:srgbClr val="FFFFFF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E1B3411E-DF61-4FAE-A58B-9EA398F74947}"/>
              </a:ext>
            </a:extLst>
          </p:cNvPr>
          <p:cNvSpPr/>
          <p:nvPr/>
        </p:nvSpPr>
        <p:spPr>
          <a:xfrm>
            <a:off x="5238749" y="3714750"/>
            <a:ext cx="4006851" cy="527050"/>
          </a:xfrm>
          <a:prstGeom prst="rect">
            <a:avLst/>
          </a:prstGeom>
          <a:solidFill>
            <a:srgbClr val="D4E3C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DIVULGUE!</a:t>
            </a:r>
          </a:p>
        </p:txBody>
      </p:sp>
      <p:sp>
        <p:nvSpPr>
          <p:cNvPr id="17" name="Google Shape;174;p24">
            <a:extLst>
              <a:ext uri="{FF2B5EF4-FFF2-40B4-BE49-F238E27FC236}">
                <a16:creationId xmlns:a16="http://schemas.microsoft.com/office/drawing/2014/main" id="{5A76BB1E-9EE0-4DF3-8EB5-68620F0DE1B6}"/>
              </a:ext>
            </a:extLst>
          </p:cNvPr>
          <p:cNvSpPr/>
          <p:nvPr/>
        </p:nvSpPr>
        <p:spPr>
          <a:xfrm>
            <a:off x="5342243" y="5199058"/>
            <a:ext cx="3813468" cy="135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>
              <a:lnSpc>
                <a:spcPct val="162857"/>
              </a:lnSpc>
              <a:buClr>
                <a:srgbClr val="383838"/>
              </a:buClr>
              <a:buSzPts val="1750"/>
            </a:pPr>
            <a:r>
              <a:rPr lang="pt-BR" sz="1800" dirty="0">
                <a:solidFill>
                  <a:srgbClr val="383838"/>
                </a:solidFill>
                <a:latin typeface="Century Gothic" panose="020B0502020202020204" pitchFamily="34" charset="0"/>
                <a:sym typeface="DM Sans"/>
              </a:rPr>
              <a:t>Compartilhe o Doar Conecta com sua rede e ajude a expandir.</a:t>
            </a:r>
            <a:endParaRPr lang="pt-BR" sz="1800" dirty="0">
              <a:solidFill>
                <a:srgbClr val="383838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CA7555F6-DA2A-4910-A7D3-507450835900}"/>
              </a:ext>
            </a:extLst>
          </p:cNvPr>
          <p:cNvSpPr/>
          <p:nvPr/>
        </p:nvSpPr>
        <p:spPr>
          <a:xfrm>
            <a:off x="9837057" y="3617908"/>
            <a:ext cx="4171043" cy="30607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9000">
                <a:srgbClr val="FFFFFF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9E4B05FA-7460-4EDA-A518-48D2CDFC5E51}"/>
              </a:ext>
            </a:extLst>
          </p:cNvPr>
          <p:cNvSpPr/>
          <p:nvPr/>
        </p:nvSpPr>
        <p:spPr>
          <a:xfrm>
            <a:off x="9912349" y="3689350"/>
            <a:ext cx="4006851" cy="527050"/>
          </a:xfrm>
          <a:prstGeom prst="rect">
            <a:avLst/>
          </a:prstGeom>
          <a:solidFill>
            <a:srgbClr val="D4E3C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INVISTA!</a:t>
            </a:r>
          </a:p>
        </p:txBody>
      </p:sp>
      <p:sp>
        <p:nvSpPr>
          <p:cNvPr id="21" name="Google Shape;174;p24">
            <a:extLst>
              <a:ext uri="{FF2B5EF4-FFF2-40B4-BE49-F238E27FC236}">
                <a16:creationId xmlns:a16="http://schemas.microsoft.com/office/drawing/2014/main" id="{11764890-E638-4ECE-A280-004743B387C0}"/>
              </a:ext>
            </a:extLst>
          </p:cNvPr>
          <p:cNvSpPr/>
          <p:nvPr/>
        </p:nvSpPr>
        <p:spPr>
          <a:xfrm>
            <a:off x="10074889" y="5128532"/>
            <a:ext cx="3681770" cy="135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Junte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-se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nosso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time de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desenvolvimento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open source.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Seu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código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faz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a </a:t>
            </a:r>
            <a:r>
              <a:rPr lang="en-US" sz="18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diferença</a:t>
            </a:r>
            <a:r>
              <a:rPr lang="en-US" sz="18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.</a:t>
            </a:r>
            <a:endParaRPr sz="1800" b="0" i="0" u="none" strike="noStrike" cap="none" dirty="0">
              <a:latin typeface="Century Gothic" panose="020B0502020202020204" pitchFamily="34" charset="0"/>
            </a:endParaRP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3B29A24B-1504-48EE-B743-58AEE0055F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8651" y="4344121"/>
            <a:ext cx="784411" cy="784411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82C65C4A-7A45-4081-BDEE-8B1C0B6F08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95840" y="4159190"/>
            <a:ext cx="1039868" cy="103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951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3BFAA3-CB64-4E43-9C57-CA46389280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4" r="354"/>
          <a:stretch/>
        </p:blipFill>
        <p:spPr>
          <a:xfrm>
            <a:off x="4643771" y="1443371"/>
            <a:ext cx="5342857" cy="5342857"/>
          </a:xfrm>
          <a:prstGeom prst="ellipse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18BE7F87-DF10-45DB-BB3D-EA2BEE459EB1}"/>
              </a:ext>
            </a:extLst>
          </p:cNvPr>
          <p:cNvSpPr/>
          <p:nvPr/>
        </p:nvSpPr>
        <p:spPr>
          <a:xfrm>
            <a:off x="4630057" y="1422400"/>
            <a:ext cx="5355772" cy="5370286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D506DC1-1CEF-4243-857A-8F292D47BF4F}"/>
              </a:ext>
            </a:extLst>
          </p:cNvPr>
          <p:cNvCxnSpPr>
            <a:stCxn id="7" idx="7"/>
          </p:cNvCxnSpPr>
          <p:nvPr/>
        </p:nvCxnSpPr>
        <p:spPr>
          <a:xfrm flipV="1">
            <a:off x="9201494" y="-203200"/>
            <a:ext cx="2148677" cy="241206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ED51492-6353-48E3-A73B-A930FE382345}"/>
              </a:ext>
            </a:extLst>
          </p:cNvPr>
          <p:cNvCxnSpPr>
            <a:stCxn id="7" idx="3"/>
          </p:cNvCxnSpPr>
          <p:nvPr/>
        </p:nvCxnSpPr>
        <p:spPr>
          <a:xfrm flipH="1">
            <a:off x="3149600" y="6006226"/>
            <a:ext cx="2264792" cy="242657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5FC96293-05AF-4B17-81EA-9A16CA16DAE4}"/>
              </a:ext>
            </a:extLst>
          </p:cNvPr>
          <p:cNvSpPr/>
          <p:nvPr/>
        </p:nvSpPr>
        <p:spPr>
          <a:xfrm>
            <a:off x="-14514" y="1812925"/>
            <a:ext cx="5883501" cy="1498600"/>
          </a:xfrm>
          <a:custGeom>
            <a:avLst/>
            <a:gdLst>
              <a:gd name="connsiteX0" fmla="*/ 0 w 4726214"/>
              <a:gd name="connsiteY0" fmla="*/ 0 h 1498600"/>
              <a:gd name="connsiteX1" fmla="*/ 4726214 w 4726214"/>
              <a:gd name="connsiteY1" fmla="*/ 0 h 1498600"/>
              <a:gd name="connsiteX2" fmla="*/ 4726214 w 4726214"/>
              <a:gd name="connsiteY2" fmla="*/ 1498600 h 1498600"/>
              <a:gd name="connsiteX3" fmla="*/ 0 w 4726214"/>
              <a:gd name="connsiteY3" fmla="*/ 1498600 h 1498600"/>
              <a:gd name="connsiteX4" fmla="*/ 0 w 4726214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501" h="1498600">
                <a:moveTo>
                  <a:pt x="0" y="0"/>
                </a:moveTo>
                <a:lnTo>
                  <a:pt x="5883501" y="0"/>
                </a:lnTo>
                <a:cubicBezTo>
                  <a:pt x="5204846" y="437621"/>
                  <a:pt x="4904808" y="965729"/>
                  <a:pt x="4726214" y="1498600"/>
                </a:cubicBezTo>
                <a:lnTo>
                  <a:pt x="0" y="14986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">
            <a:extLst>
              <a:ext uri="{FF2B5EF4-FFF2-40B4-BE49-F238E27FC236}">
                <a16:creationId xmlns:a16="http://schemas.microsoft.com/office/drawing/2014/main" id="{EB170A1D-14B3-4A79-8736-4A5A94F60F14}"/>
              </a:ext>
            </a:extLst>
          </p:cNvPr>
          <p:cNvSpPr/>
          <p:nvPr/>
        </p:nvSpPr>
        <p:spPr>
          <a:xfrm rot="10800000">
            <a:off x="8255000" y="5153025"/>
            <a:ext cx="6360886" cy="1498600"/>
          </a:xfrm>
          <a:custGeom>
            <a:avLst/>
            <a:gdLst>
              <a:gd name="connsiteX0" fmla="*/ 0 w 4726214"/>
              <a:gd name="connsiteY0" fmla="*/ 0 h 1498600"/>
              <a:gd name="connsiteX1" fmla="*/ 4726214 w 4726214"/>
              <a:gd name="connsiteY1" fmla="*/ 0 h 1498600"/>
              <a:gd name="connsiteX2" fmla="*/ 4726214 w 4726214"/>
              <a:gd name="connsiteY2" fmla="*/ 1498600 h 1498600"/>
              <a:gd name="connsiteX3" fmla="*/ 0 w 4726214"/>
              <a:gd name="connsiteY3" fmla="*/ 1498600 h 1498600"/>
              <a:gd name="connsiteX4" fmla="*/ 0 w 4726214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5883501"/>
              <a:gd name="connsiteY0" fmla="*/ 0 h 1498600"/>
              <a:gd name="connsiteX1" fmla="*/ 5883501 w 5883501"/>
              <a:gd name="connsiteY1" fmla="*/ 0 h 1498600"/>
              <a:gd name="connsiteX2" fmla="*/ 4726214 w 5883501"/>
              <a:gd name="connsiteY2" fmla="*/ 1498600 h 1498600"/>
              <a:gd name="connsiteX3" fmla="*/ 0 w 5883501"/>
              <a:gd name="connsiteY3" fmla="*/ 1498600 h 1498600"/>
              <a:gd name="connsiteX4" fmla="*/ 0 w 5883501"/>
              <a:gd name="connsiteY4" fmla="*/ 0 h 1498600"/>
              <a:gd name="connsiteX0" fmla="*/ 0 w 6225307"/>
              <a:gd name="connsiteY0" fmla="*/ 0 h 1498600"/>
              <a:gd name="connsiteX1" fmla="*/ 6225307 w 6225307"/>
              <a:gd name="connsiteY1" fmla="*/ 0 h 1498600"/>
              <a:gd name="connsiteX2" fmla="*/ 4726214 w 6225307"/>
              <a:gd name="connsiteY2" fmla="*/ 1498600 h 1498600"/>
              <a:gd name="connsiteX3" fmla="*/ 0 w 6225307"/>
              <a:gd name="connsiteY3" fmla="*/ 1498600 h 1498600"/>
              <a:gd name="connsiteX4" fmla="*/ 0 w 6225307"/>
              <a:gd name="connsiteY4" fmla="*/ 0 h 1498600"/>
              <a:gd name="connsiteX0" fmla="*/ 0 w 6225307"/>
              <a:gd name="connsiteY0" fmla="*/ 0 h 1498600"/>
              <a:gd name="connsiteX1" fmla="*/ 6225307 w 6225307"/>
              <a:gd name="connsiteY1" fmla="*/ 0 h 1498600"/>
              <a:gd name="connsiteX2" fmla="*/ 4726214 w 6225307"/>
              <a:gd name="connsiteY2" fmla="*/ 1498600 h 1498600"/>
              <a:gd name="connsiteX3" fmla="*/ 0 w 6225307"/>
              <a:gd name="connsiteY3" fmla="*/ 1498600 h 1498600"/>
              <a:gd name="connsiteX4" fmla="*/ 0 w 6225307"/>
              <a:gd name="connsiteY4" fmla="*/ 0 h 1498600"/>
              <a:gd name="connsiteX0" fmla="*/ 0 w 6225307"/>
              <a:gd name="connsiteY0" fmla="*/ 0 h 1498600"/>
              <a:gd name="connsiteX1" fmla="*/ 6225307 w 6225307"/>
              <a:gd name="connsiteY1" fmla="*/ 0 h 1498600"/>
              <a:gd name="connsiteX2" fmla="*/ 4726214 w 6225307"/>
              <a:gd name="connsiteY2" fmla="*/ 1498600 h 1498600"/>
              <a:gd name="connsiteX3" fmla="*/ 0 w 6225307"/>
              <a:gd name="connsiteY3" fmla="*/ 1498600 h 1498600"/>
              <a:gd name="connsiteX4" fmla="*/ 0 w 6225307"/>
              <a:gd name="connsiteY4" fmla="*/ 0 h 149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307" h="1498600">
                <a:moveTo>
                  <a:pt x="0" y="0"/>
                </a:moveTo>
                <a:lnTo>
                  <a:pt x="6225307" y="0"/>
                </a:lnTo>
                <a:cubicBezTo>
                  <a:pt x="5456540" y="275696"/>
                  <a:pt x="4904808" y="965729"/>
                  <a:pt x="4726214" y="1498600"/>
                </a:cubicBezTo>
                <a:lnTo>
                  <a:pt x="0" y="14986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EF24BFB-1D29-4A7E-AA4E-5647B1905A9F}"/>
              </a:ext>
            </a:extLst>
          </p:cNvPr>
          <p:cNvSpPr txBox="1"/>
          <p:nvPr/>
        </p:nvSpPr>
        <p:spPr>
          <a:xfrm>
            <a:off x="165100" y="2031310"/>
            <a:ext cx="447867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3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MUITO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A9D658EA-2188-420B-87AF-E795578C8EF8}"/>
              </a:ext>
            </a:extLst>
          </p:cNvPr>
          <p:cNvSpPr txBox="1"/>
          <p:nvPr/>
        </p:nvSpPr>
        <p:spPr>
          <a:xfrm>
            <a:off x="9373109" y="5475311"/>
            <a:ext cx="5778499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300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1C5A7D"/>
                  </a:outerShdw>
                </a:effectLst>
                <a:latin typeface="Arial Black" panose="020B0A04020102020204" pitchFamily="34" charset="0"/>
              </a:rPr>
              <a:t>OBRIGADO!</a:t>
            </a:r>
          </a:p>
        </p:txBody>
      </p:sp>
      <p:sp>
        <p:nvSpPr>
          <p:cNvPr id="20" name="Retângulo 15">
            <a:extLst>
              <a:ext uri="{FF2B5EF4-FFF2-40B4-BE49-F238E27FC236}">
                <a16:creationId xmlns:a16="http://schemas.microsoft.com/office/drawing/2014/main" id="{D4DB0B64-BC7D-4C99-A536-F9F0B5BAE1BF}"/>
              </a:ext>
            </a:extLst>
          </p:cNvPr>
          <p:cNvSpPr/>
          <p:nvPr/>
        </p:nvSpPr>
        <p:spPr>
          <a:xfrm>
            <a:off x="0" y="-12700"/>
            <a:ext cx="7073900" cy="1231900"/>
          </a:xfrm>
          <a:custGeom>
            <a:avLst/>
            <a:gdLst>
              <a:gd name="connsiteX0" fmla="*/ 0 w 5355772"/>
              <a:gd name="connsiteY0" fmla="*/ 0 h 1219200"/>
              <a:gd name="connsiteX1" fmla="*/ 5355772 w 5355772"/>
              <a:gd name="connsiteY1" fmla="*/ 0 h 1219200"/>
              <a:gd name="connsiteX2" fmla="*/ 5355772 w 5355772"/>
              <a:gd name="connsiteY2" fmla="*/ 1219200 h 1219200"/>
              <a:gd name="connsiteX3" fmla="*/ 0 w 5355772"/>
              <a:gd name="connsiteY3" fmla="*/ 1219200 h 1219200"/>
              <a:gd name="connsiteX4" fmla="*/ 0 w 5355772"/>
              <a:gd name="connsiteY4" fmla="*/ 0 h 1219200"/>
              <a:gd name="connsiteX0" fmla="*/ 0 w 5355772"/>
              <a:gd name="connsiteY0" fmla="*/ 12700 h 1231900"/>
              <a:gd name="connsiteX1" fmla="*/ 3869872 w 5355772"/>
              <a:gd name="connsiteY1" fmla="*/ 0 h 1231900"/>
              <a:gd name="connsiteX2" fmla="*/ 5355772 w 5355772"/>
              <a:gd name="connsiteY2" fmla="*/ 1231900 h 1231900"/>
              <a:gd name="connsiteX3" fmla="*/ 0 w 5355772"/>
              <a:gd name="connsiteY3" fmla="*/ 1231900 h 1231900"/>
              <a:gd name="connsiteX4" fmla="*/ 0 w 5355772"/>
              <a:gd name="connsiteY4" fmla="*/ 12700 h 123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55772" h="1231900">
                <a:moveTo>
                  <a:pt x="0" y="12700"/>
                </a:moveTo>
                <a:lnTo>
                  <a:pt x="3869872" y="0"/>
                </a:lnTo>
                <a:lnTo>
                  <a:pt x="5355772" y="1231900"/>
                </a:lnTo>
                <a:lnTo>
                  <a:pt x="0" y="1231900"/>
                </a:lnTo>
                <a:lnTo>
                  <a:pt x="0" y="12700"/>
                </a:lnTo>
                <a:close/>
              </a:path>
            </a:pathLst>
          </a:custGeom>
          <a:gradFill flip="none" rotWithShape="1">
            <a:gsLst>
              <a:gs pos="59000">
                <a:schemeClr val="bg1">
                  <a:alpha val="50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1C5A7D">
                  <a:alpha val="5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251C02B5-D9B3-4412-B4D6-E0214D9B9FA2}"/>
              </a:ext>
            </a:extLst>
          </p:cNvPr>
          <p:cNvGrpSpPr/>
          <p:nvPr/>
        </p:nvGrpSpPr>
        <p:grpSpPr>
          <a:xfrm>
            <a:off x="114300" y="100806"/>
            <a:ext cx="1119188" cy="1004888"/>
            <a:chOff x="10866120" y="2049780"/>
            <a:chExt cx="1813560" cy="1767840"/>
          </a:xfrm>
          <a:solidFill>
            <a:schemeClr val="bg1"/>
          </a:solidFill>
        </p:grpSpPr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F39CE476-0D26-4578-824A-DFF1684B94D3}"/>
                </a:ext>
              </a:extLst>
            </p:cNvPr>
            <p:cNvSpPr/>
            <p:nvPr/>
          </p:nvSpPr>
          <p:spPr>
            <a:xfrm>
              <a:off x="10866120" y="2049780"/>
              <a:ext cx="1813560" cy="17678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C3295DB9-3A5E-4A0F-B636-5A369430A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659" b="91463" l="5856" r="95495">
                          <a14:foregroundMark x1="46847" y1="6098" x2="80180" y2="57927"/>
                          <a14:foregroundMark x1="80180" y1="57927" x2="88739" y2="85976"/>
                          <a14:foregroundMark x1="88739" y1="85976" x2="92342" y2="90244"/>
                          <a14:foregroundMark x1="40991" y1="7317" x2="36937" y2="4878"/>
                          <a14:foregroundMark x1="16667" y1="87805" x2="31532" y2="59756"/>
                          <a14:foregroundMark x1="31532" y1="59756" x2="32883" y2="62195"/>
                          <a14:foregroundMark x1="12162" y1="87195" x2="5856" y2="92073"/>
                          <a14:foregroundMark x1="92342" y1="90854" x2="95495" y2="9024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092061" y="2410334"/>
              <a:ext cx="1361678" cy="1005924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9CA381B-F110-45DD-9140-AACB5BA66D48}"/>
              </a:ext>
            </a:extLst>
          </p:cNvPr>
          <p:cNvSpPr txBox="1"/>
          <p:nvPr/>
        </p:nvSpPr>
        <p:spPr>
          <a:xfrm>
            <a:off x="1347788" y="57504"/>
            <a:ext cx="34328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rgbClr val="1C5A7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MBA FULL 09</a:t>
            </a:r>
          </a:p>
          <a:p>
            <a:pPr algn="ctr"/>
            <a:r>
              <a:rPr lang="pt-BR" sz="3200" dirty="0">
                <a:solidFill>
                  <a:srgbClr val="1C5A7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GRUPO 03</a:t>
            </a:r>
          </a:p>
        </p:txBody>
      </p:sp>
    </p:spTree>
    <p:extLst>
      <p:ext uri="{BB962C8B-B14F-4D97-AF65-F5344CB8AC3E}">
        <p14:creationId xmlns:p14="http://schemas.microsoft.com/office/powerpoint/2010/main" val="18485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:blinds/>
      </p:transition>
    </mc:Choice>
    <mc:Fallback>
      <p:transition spd="slow">
        <p:blinds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CONHEÇA NOSSO TIME !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061EBEF1-2665-4C9D-A9EE-B32E725EDF1E}"/>
              </a:ext>
            </a:extLst>
          </p:cNvPr>
          <p:cNvGrpSpPr/>
          <p:nvPr/>
        </p:nvGrpSpPr>
        <p:grpSpPr>
          <a:xfrm>
            <a:off x="1175657" y="2351316"/>
            <a:ext cx="2917372" cy="2772227"/>
            <a:chOff x="566057" y="2133601"/>
            <a:chExt cx="2917372" cy="2772227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B58AC92F-8984-4A18-AE9B-8B1812EA0AA6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62A28BCC-D31C-4AD9-BECA-3604D0286211}"/>
                </a:ext>
              </a:extLst>
            </p:cNvPr>
            <p:cNvSpPr txBox="1"/>
            <p:nvPr/>
          </p:nvSpPr>
          <p:spPr>
            <a:xfrm>
              <a:off x="645886" y="2588690"/>
              <a:ext cx="2757714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PA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14DD884-D33B-416A-898F-EB8687060D4E}"/>
              </a:ext>
            </a:extLst>
          </p:cNvPr>
          <p:cNvSpPr txBox="1"/>
          <p:nvPr/>
        </p:nvSpPr>
        <p:spPr>
          <a:xfrm>
            <a:off x="656769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4A78ABD-EE6D-45DD-BF98-937CB4826C0A}"/>
              </a:ext>
            </a:extLst>
          </p:cNvPr>
          <p:cNvSpPr txBox="1"/>
          <p:nvPr/>
        </p:nvSpPr>
        <p:spPr>
          <a:xfrm>
            <a:off x="471713" y="5704895"/>
            <a:ext cx="4325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>
                <a:sym typeface="DM Sans"/>
              </a:rPr>
              <a:t>Pedro Augusto Gonçalves </a:t>
            </a:r>
            <a:r>
              <a:rPr lang="en-US" dirty="0" err="1">
                <a:sym typeface="DM Sans"/>
              </a:rPr>
              <a:t>Açafrão</a:t>
            </a:r>
            <a:endParaRPr lang="en-US" dirty="0"/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2830A1C-3F15-46F5-92F1-23C525939565}"/>
              </a:ext>
            </a:extLst>
          </p:cNvPr>
          <p:cNvGrpSpPr/>
          <p:nvPr/>
        </p:nvGrpSpPr>
        <p:grpSpPr>
          <a:xfrm>
            <a:off x="5968999" y="2351316"/>
            <a:ext cx="2917372" cy="2772227"/>
            <a:chOff x="566057" y="2133601"/>
            <a:chExt cx="2917372" cy="2772227"/>
          </a:xfrm>
        </p:grpSpPr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EB387ED9-A55D-4B4C-9C3D-840068D9EE65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D37176EA-7E77-4C6C-8CB6-23D9201F8043}"/>
                </a:ext>
              </a:extLst>
            </p:cNvPr>
            <p:cNvSpPr txBox="1"/>
            <p:nvPr/>
          </p:nvSpPr>
          <p:spPr>
            <a:xfrm>
              <a:off x="645886" y="2588690"/>
              <a:ext cx="2757714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EA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B2D6DCF-F238-4289-8684-E8C2F599CDD3}"/>
              </a:ext>
            </a:extLst>
          </p:cNvPr>
          <p:cNvSpPr txBox="1"/>
          <p:nvPr/>
        </p:nvSpPr>
        <p:spPr>
          <a:xfrm>
            <a:off x="5450111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2BC8123-8F2D-46FE-919B-9927CF43F558}"/>
              </a:ext>
            </a:extLst>
          </p:cNvPr>
          <p:cNvSpPr txBox="1"/>
          <p:nvPr/>
        </p:nvSpPr>
        <p:spPr>
          <a:xfrm>
            <a:off x="5265055" y="5704895"/>
            <a:ext cx="4325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>
                <a:sym typeface="DM Sans"/>
              </a:rPr>
              <a:t>Edson </a:t>
            </a:r>
            <a:r>
              <a:rPr lang="en-US" dirty="0" err="1">
                <a:sym typeface="DM Sans"/>
              </a:rPr>
              <a:t>Messias</a:t>
            </a:r>
            <a:r>
              <a:rPr lang="en-US" dirty="0">
                <a:sym typeface="DM Sans"/>
              </a:rPr>
              <a:t> de Almeida</a:t>
            </a:r>
            <a:endParaRPr lang="en-US" dirty="0"/>
          </a:p>
        </p:txBody>
      </p: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D3319D2D-F472-4BF5-BE58-FC26640AD305}"/>
              </a:ext>
            </a:extLst>
          </p:cNvPr>
          <p:cNvGrpSpPr/>
          <p:nvPr/>
        </p:nvGrpSpPr>
        <p:grpSpPr>
          <a:xfrm>
            <a:off x="10560955" y="2351316"/>
            <a:ext cx="2917372" cy="2772227"/>
            <a:chOff x="566057" y="2133601"/>
            <a:chExt cx="2917372" cy="2772227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96958338-75F4-4F3A-B56B-679CA1C43EAE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F559CA07-F25F-44CE-85A1-648E6EB67E02}"/>
                </a:ext>
              </a:extLst>
            </p:cNvPr>
            <p:cNvSpPr txBox="1"/>
            <p:nvPr/>
          </p:nvSpPr>
          <p:spPr>
            <a:xfrm>
              <a:off x="645886" y="2588690"/>
              <a:ext cx="2757714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FN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AA1A84B3-840B-406D-86E3-0EC5C558AB18}"/>
              </a:ext>
            </a:extLst>
          </p:cNvPr>
          <p:cNvSpPr txBox="1"/>
          <p:nvPr/>
        </p:nvSpPr>
        <p:spPr>
          <a:xfrm>
            <a:off x="10042067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27780F19-8B8E-409A-ADC1-9AC064158760}"/>
              </a:ext>
            </a:extLst>
          </p:cNvPr>
          <p:cNvSpPr txBox="1"/>
          <p:nvPr/>
        </p:nvSpPr>
        <p:spPr>
          <a:xfrm>
            <a:off x="9857011" y="5704895"/>
            <a:ext cx="4325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>
                <a:sym typeface="DM Sans"/>
              </a:rPr>
              <a:t>Felipe Negri da Silva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253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CONHEÇA NOSSO TIME !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061EBEF1-2665-4C9D-A9EE-B32E725EDF1E}"/>
              </a:ext>
            </a:extLst>
          </p:cNvPr>
          <p:cNvGrpSpPr/>
          <p:nvPr/>
        </p:nvGrpSpPr>
        <p:grpSpPr>
          <a:xfrm>
            <a:off x="3701143" y="2351316"/>
            <a:ext cx="2917372" cy="2772227"/>
            <a:chOff x="566057" y="2133601"/>
            <a:chExt cx="2917372" cy="2772227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B58AC92F-8984-4A18-AE9B-8B1812EA0AA6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62A28BCC-D31C-4AD9-BECA-3604D0286211}"/>
                </a:ext>
              </a:extLst>
            </p:cNvPr>
            <p:cNvSpPr txBox="1"/>
            <p:nvPr/>
          </p:nvSpPr>
          <p:spPr>
            <a:xfrm>
              <a:off x="566057" y="2588690"/>
              <a:ext cx="2837543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KM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14DD884-D33B-416A-898F-EB8687060D4E}"/>
              </a:ext>
            </a:extLst>
          </p:cNvPr>
          <p:cNvSpPr txBox="1"/>
          <p:nvPr/>
        </p:nvSpPr>
        <p:spPr>
          <a:xfrm>
            <a:off x="3182255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4A78ABD-EE6D-45DD-BF98-937CB4826C0A}"/>
              </a:ext>
            </a:extLst>
          </p:cNvPr>
          <p:cNvSpPr txBox="1"/>
          <p:nvPr/>
        </p:nvSpPr>
        <p:spPr>
          <a:xfrm>
            <a:off x="2997199" y="5704895"/>
            <a:ext cx="4325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>
                <a:sym typeface="DM Sans"/>
              </a:rPr>
              <a:t>Kenny Almeida Martins</a:t>
            </a:r>
            <a:endParaRPr lang="en-US" dirty="0"/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2830A1C-3F15-46F5-92F1-23C525939565}"/>
              </a:ext>
            </a:extLst>
          </p:cNvPr>
          <p:cNvGrpSpPr/>
          <p:nvPr/>
        </p:nvGrpSpPr>
        <p:grpSpPr>
          <a:xfrm>
            <a:off x="8494485" y="2351316"/>
            <a:ext cx="2917372" cy="2772227"/>
            <a:chOff x="566057" y="2133601"/>
            <a:chExt cx="2917372" cy="2772227"/>
          </a:xfrm>
        </p:grpSpPr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EB387ED9-A55D-4B4C-9C3D-840068D9EE65}"/>
                </a:ext>
              </a:extLst>
            </p:cNvPr>
            <p:cNvSpPr/>
            <p:nvPr/>
          </p:nvSpPr>
          <p:spPr>
            <a:xfrm>
              <a:off x="566057" y="2133601"/>
              <a:ext cx="2917372" cy="2772227"/>
            </a:xfrm>
            <a:prstGeom prst="ellipse">
              <a:avLst/>
            </a:prstGeom>
            <a:solidFill>
              <a:srgbClr val="1C5A7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D37176EA-7E77-4C6C-8CB6-23D9201F8043}"/>
                </a:ext>
              </a:extLst>
            </p:cNvPr>
            <p:cNvSpPr txBox="1"/>
            <p:nvPr/>
          </p:nvSpPr>
          <p:spPr>
            <a:xfrm>
              <a:off x="645886" y="2588690"/>
              <a:ext cx="2757714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500" b="1" dirty="0">
                  <a:ln w="6600">
                    <a:solidFill>
                      <a:schemeClr val="bg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rgbClr val="D4E3CB"/>
                    </a:outerShdw>
                  </a:effectLst>
                  <a:latin typeface="Arial Black" panose="020B0A04020102020204" pitchFamily="34" charset="0"/>
                </a:rPr>
                <a:t>FM</a:t>
              </a:r>
              <a:endParaRPr lang="pt-BR" b="1" dirty="0">
                <a:ln w="6600">
                  <a:solidFill>
                    <a:schemeClr val="bg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D4E3CB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B2D6DCF-F238-4289-8684-E8C2F599CDD3}"/>
              </a:ext>
            </a:extLst>
          </p:cNvPr>
          <p:cNvSpPr txBox="1"/>
          <p:nvPr/>
        </p:nvSpPr>
        <p:spPr>
          <a:xfrm>
            <a:off x="7975597" y="5183386"/>
            <a:ext cx="3955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Full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Stack</a:t>
            </a:r>
            <a:r>
              <a:rPr lang="pt-BR" sz="2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pt-BR" sz="24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Developer</a:t>
            </a:r>
            <a:endParaRPr lang="pt-B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2BC8123-8F2D-46FE-919B-9927CF43F558}"/>
              </a:ext>
            </a:extLst>
          </p:cNvPr>
          <p:cNvSpPr txBox="1"/>
          <p:nvPr/>
        </p:nvSpPr>
        <p:spPr>
          <a:xfrm>
            <a:off x="7790541" y="5704895"/>
            <a:ext cx="4325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 err="1">
                <a:sym typeface="DM Sans"/>
              </a:rPr>
              <a:t>Fellipe</a:t>
            </a:r>
            <a:r>
              <a:rPr lang="en-US" dirty="0">
                <a:sym typeface="DM Sans"/>
              </a:rPr>
              <a:t> Ariel Fernandes </a:t>
            </a:r>
            <a:r>
              <a:rPr lang="en-US" dirty="0" err="1">
                <a:sym typeface="DM Sans"/>
              </a:rPr>
              <a:t>Macena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187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Google Shape;78;p16" descr="preencoded.png">
            <a:extLst>
              <a:ext uri="{FF2B5EF4-FFF2-40B4-BE49-F238E27FC236}">
                <a16:creationId xmlns:a16="http://schemas.microsoft.com/office/drawing/2014/main" id="{4D0A4891-A5E5-4B92-82BF-7C68B0CF201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43999" y="-14514"/>
            <a:ext cx="5486400" cy="8229600"/>
          </a:xfrm>
          <a:prstGeom prst="rect">
            <a:avLst/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ADF21ED-64DC-4C17-904D-41100759D3BE}"/>
              </a:ext>
            </a:extLst>
          </p:cNvPr>
          <p:cNvSpPr txBox="1"/>
          <p:nvPr/>
        </p:nvSpPr>
        <p:spPr>
          <a:xfrm>
            <a:off x="174170" y="1617621"/>
            <a:ext cx="8795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02020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T Serif"/>
                <a:cs typeface="PT Serif"/>
                <a:sym typeface="PT Serif"/>
              </a:rPr>
              <a:t>Aproximando Quem Quer Ajudar de Quem Precisa de Ajuda</a:t>
            </a:r>
            <a:endParaRPr lang="pt-BR" dirty="0"/>
          </a:p>
        </p:txBody>
      </p:sp>
      <p:sp>
        <p:nvSpPr>
          <p:cNvPr id="28" name="Google Shape;80;p16">
            <a:extLst>
              <a:ext uri="{FF2B5EF4-FFF2-40B4-BE49-F238E27FC236}">
                <a16:creationId xmlns:a16="http://schemas.microsoft.com/office/drawing/2014/main" id="{90811F4A-9D9D-45E1-BF91-D3322DC34297}"/>
              </a:ext>
            </a:extLst>
          </p:cNvPr>
          <p:cNvSpPr/>
          <p:nvPr/>
        </p:nvSpPr>
        <p:spPr>
          <a:xfrm>
            <a:off x="1265248" y="3519537"/>
            <a:ext cx="6511907" cy="3357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Uma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plataforma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inovadora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para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revolucionar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a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doação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no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Brasil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.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Conectamos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doadores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e ONGs de forma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eficiente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e </a:t>
            </a:r>
            <a:r>
              <a:rPr lang="en-US" sz="320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dinâmica</a:t>
            </a:r>
            <a:r>
              <a:rPr lang="en-US" sz="320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.</a:t>
            </a:r>
            <a:endParaRPr sz="3200" i="0" u="none" strike="noStrike" cap="none" dirty="0">
              <a:latin typeface="Century Gothic" panose="020B050202020202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D204670-177B-47FB-BF71-6BFD5A412D24}"/>
              </a:ext>
            </a:extLst>
          </p:cNvPr>
          <p:cNvSpPr/>
          <p:nvPr/>
        </p:nvSpPr>
        <p:spPr>
          <a:xfrm>
            <a:off x="2394859" y="377372"/>
            <a:ext cx="4252686" cy="9700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0D56E0D-AAFE-4E32-AEAD-8AFB7965FD31}"/>
              </a:ext>
            </a:extLst>
          </p:cNvPr>
          <p:cNvSpPr txBox="1"/>
          <p:nvPr/>
        </p:nvSpPr>
        <p:spPr>
          <a:xfrm>
            <a:off x="2394859" y="444396"/>
            <a:ext cx="4252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T Serif"/>
                <a:cs typeface="PT Serif"/>
                <a:sym typeface="PT Serif"/>
              </a:rPr>
              <a:t>Doar Conecta: </a:t>
            </a:r>
          </a:p>
        </p:txBody>
      </p:sp>
    </p:spTree>
    <p:extLst>
      <p:ext uri="{BB962C8B-B14F-4D97-AF65-F5344CB8AC3E}">
        <p14:creationId xmlns:p14="http://schemas.microsoft.com/office/powerpoint/2010/main" val="379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979C419-86B0-45DC-BB99-10B747F0A145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0FFA136-AC77-42F6-B37C-AE8887DB3DF0}"/>
              </a:ext>
            </a:extLst>
          </p:cNvPr>
          <p:cNvSpPr txBox="1"/>
          <p:nvPr/>
        </p:nvSpPr>
        <p:spPr>
          <a:xfrm>
            <a:off x="2692400" y="90491"/>
            <a:ext cx="924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O DESAFIO DA CONECTIVIDADE SOCIAL</a:t>
            </a:r>
          </a:p>
        </p:txBody>
      </p:sp>
      <p:sp>
        <p:nvSpPr>
          <p:cNvPr id="29" name="Seta: Divisa 28">
            <a:extLst>
              <a:ext uri="{FF2B5EF4-FFF2-40B4-BE49-F238E27FC236}">
                <a16:creationId xmlns:a16="http://schemas.microsoft.com/office/drawing/2014/main" id="{7F5211F4-147E-41DB-B4A6-F646837CE551}"/>
              </a:ext>
            </a:extLst>
          </p:cNvPr>
          <p:cNvSpPr/>
          <p:nvPr/>
        </p:nvSpPr>
        <p:spPr>
          <a:xfrm>
            <a:off x="575625" y="1170975"/>
            <a:ext cx="4376390" cy="1059542"/>
          </a:xfrm>
          <a:prstGeom prst="chevron">
            <a:avLst>
              <a:gd name="adj" fmla="val 53733"/>
            </a:avLst>
          </a:prstGeom>
          <a:solidFill>
            <a:srgbClr val="4BC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30E70E6-8741-414C-9DF7-FDD0710C44BB}"/>
              </a:ext>
            </a:extLst>
          </p:cNvPr>
          <p:cNvSpPr txBox="1"/>
          <p:nvPr/>
        </p:nvSpPr>
        <p:spPr>
          <a:xfrm>
            <a:off x="947256" y="1408358"/>
            <a:ext cx="3629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ONDE DOAR?</a:t>
            </a:r>
          </a:p>
        </p:txBody>
      </p:sp>
      <p:sp>
        <p:nvSpPr>
          <p:cNvPr id="27" name="Seta: Divisa 26">
            <a:extLst>
              <a:ext uri="{FF2B5EF4-FFF2-40B4-BE49-F238E27FC236}">
                <a16:creationId xmlns:a16="http://schemas.microsoft.com/office/drawing/2014/main" id="{B889DC6B-54FD-4742-BDFB-312BD312F0D8}"/>
              </a:ext>
            </a:extLst>
          </p:cNvPr>
          <p:cNvSpPr/>
          <p:nvPr/>
        </p:nvSpPr>
        <p:spPr>
          <a:xfrm>
            <a:off x="9586443" y="1203736"/>
            <a:ext cx="4376390" cy="1059542"/>
          </a:xfrm>
          <a:prstGeom prst="chevron">
            <a:avLst>
              <a:gd name="adj" fmla="val 53733"/>
            </a:avLst>
          </a:prstGeom>
          <a:solidFill>
            <a:srgbClr val="4BC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9D37B0F-C554-405E-9606-4286A8F31C7C}"/>
              </a:ext>
            </a:extLst>
          </p:cNvPr>
          <p:cNvSpPr txBox="1"/>
          <p:nvPr/>
        </p:nvSpPr>
        <p:spPr>
          <a:xfrm>
            <a:off x="9908097" y="1201001"/>
            <a:ext cx="36299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INTEGRAR NECESSIDADES !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C4B7728-CA24-4F7D-B56F-DEB05BD9CEEE}"/>
              </a:ext>
            </a:extLst>
          </p:cNvPr>
          <p:cNvSpPr txBox="1"/>
          <p:nvPr/>
        </p:nvSpPr>
        <p:spPr>
          <a:xfrm>
            <a:off x="518049" y="2487096"/>
            <a:ext cx="397066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Dificuldade em encontrar ONGs que precisam de doações.</a:t>
            </a:r>
            <a:endParaRPr lang="pt-BR" sz="3000" dirty="0">
              <a:latin typeface="Century Gothic" panose="020B0502020202020204" pitchFamily="34" charset="0"/>
            </a:endParaRPr>
          </a:p>
          <a:p>
            <a:endParaRPr lang="pt-BR" sz="3000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6FDE329-FA23-4F44-9952-61B3F285C00F}"/>
              </a:ext>
            </a:extLst>
          </p:cNvPr>
          <p:cNvSpPr txBox="1"/>
          <p:nvPr/>
        </p:nvSpPr>
        <p:spPr>
          <a:xfrm>
            <a:off x="5130132" y="2487094"/>
            <a:ext cx="41814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Facilitar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o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trabalho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de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rastreio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de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doadores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disponíveis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para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doação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e o que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estão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disponíveis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para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doar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,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seja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produto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</a:t>
            </a:r>
            <a:r>
              <a:rPr lang="en-US" sz="3000" dirty="0" err="1">
                <a:solidFill>
                  <a:srgbClr val="383838"/>
                </a:solidFill>
                <a:latin typeface="Century Gothic" panose="020B0502020202020204" pitchFamily="34" charset="0"/>
              </a:rPr>
              <a:t>ou</a:t>
            </a:r>
            <a:r>
              <a:rPr lang="en-US" sz="3000" dirty="0">
                <a:solidFill>
                  <a:srgbClr val="383838"/>
                </a:solidFill>
                <a:latin typeface="Century Gothic" panose="020B0502020202020204" pitchFamily="34" charset="0"/>
              </a:rPr>
              <a:t> valor.</a:t>
            </a:r>
            <a:endParaRPr lang="pt-BR" sz="3000" dirty="0">
              <a:solidFill>
                <a:srgbClr val="383838"/>
              </a:solidFill>
              <a:latin typeface="Century Gothic" panose="020B0502020202020204" pitchFamily="34" charset="0"/>
            </a:endParaRPr>
          </a:p>
          <a:p>
            <a:endParaRPr lang="pt-BR" dirty="0"/>
          </a:p>
        </p:txBody>
      </p:sp>
      <p:sp>
        <p:nvSpPr>
          <p:cNvPr id="24" name="Seta: Divisa 23">
            <a:extLst>
              <a:ext uri="{FF2B5EF4-FFF2-40B4-BE49-F238E27FC236}">
                <a16:creationId xmlns:a16="http://schemas.microsoft.com/office/drawing/2014/main" id="{10FBD903-BDF4-4E75-8D3F-B02A4BEEBD90}"/>
              </a:ext>
            </a:extLst>
          </p:cNvPr>
          <p:cNvSpPr/>
          <p:nvPr/>
        </p:nvSpPr>
        <p:spPr>
          <a:xfrm>
            <a:off x="5130132" y="1184069"/>
            <a:ext cx="4376390" cy="1059542"/>
          </a:xfrm>
          <a:prstGeom prst="chevron">
            <a:avLst>
              <a:gd name="adj" fmla="val 53733"/>
            </a:avLst>
          </a:prstGeom>
          <a:solidFill>
            <a:srgbClr val="4BC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7E22BF9-36E9-461B-8186-79E8D14BC11E}"/>
              </a:ext>
            </a:extLst>
          </p:cNvPr>
          <p:cNvSpPr txBox="1"/>
          <p:nvPr/>
        </p:nvSpPr>
        <p:spPr>
          <a:xfrm>
            <a:off x="5669559" y="1172558"/>
            <a:ext cx="31993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DOADORES DISPONIVEIS?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49599E4-E452-4223-8EAF-C702072ADE42}"/>
              </a:ext>
            </a:extLst>
          </p:cNvPr>
          <p:cNvSpPr txBox="1"/>
          <p:nvPr/>
        </p:nvSpPr>
        <p:spPr>
          <a:xfrm>
            <a:off x="9534855" y="2487094"/>
            <a:ext cx="437639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383838"/>
              </a:buClr>
              <a:buSzPts val="1750"/>
            </a:pPr>
            <a:r>
              <a:rPr lang="pt-BR" sz="3000" dirty="0">
                <a:solidFill>
                  <a:srgbClr val="383838"/>
                </a:solidFill>
                <a:latin typeface="Century Gothic" panose="020B0502020202020204" pitchFamily="34" charset="0"/>
                <a:sym typeface="DM Sans"/>
              </a:rPr>
              <a:t>Há plataformas para doações, porém não há um ecossistema que integre ONGs, produtos de doações e doadores.</a:t>
            </a:r>
            <a:endParaRPr lang="pt-BR" sz="3000" dirty="0">
              <a:solidFill>
                <a:srgbClr val="383838"/>
              </a:solidFill>
              <a:latin typeface="Century Gothic" panose="020B0502020202020204" pitchFamily="34" charset="0"/>
            </a:endParaRPr>
          </a:p>
          <a:p>
            <a:endParaRPr lang="pt-BR" dirty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5D2977FB-E318-43FC-A1DC-C75AB5829957}"/>
              </a:ext>
            </a:extLst>
          </p:cNvPr>
          <p:cNvSpPr/>
          <p:nvPr/>
        </p:nvSpPr>
        <p:spPr>
          <a:xfrm>
            <a:off x="1" y="6197600"/>
            <a:ext cx="10348686" cy="163716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EC7EFB-58FD-464E-AD0F-9187149CF7EB}"/>
              </a:ext>
            </a:extLst>
          </p:cNvPr>
          <p:cNvSpPr/>
          <p:nvPr/>
        </p:nvSpPr>
        <p:spPr>
          <a:xfrm>
            <a:off x="2025079" y="6205849"/>
            <a:ext cx="832360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buClr>
                <a:srgbClr val="383838"/>
              </a:buClr>
              <a:buSzPts val="1750"/>
            </a:pPr>
            <a:r>
              <a:rPr lang="pt-BR" sz="2400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</a:t>
            </a:r>
            <a:r>
              <a:rPr lang="pt-BR" sz="2400" b="1" dirty="0">
                <a:solidFill>
                  <a:srgbClr val="38383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Doar Conecta</a:t>
            </a:r>
            <a:r>
              <a:rPr lang="pt-BR" sz="2400" b="1" dirty="0">
                <a:solidFill>
                  <a:srgbClr val="38383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pt-BR" sz="2400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identificou lacunas significativas no ecossistema de doações. O Doar Conecta surge para preencher essas lacunas, simplificando e garantindo a segurança no processo de ajudar o próximo.</a:t>
            </a:r>
            <a:endParaRPr lang="pt-BR" sz="2400" dirty="0">
              <a:latin typeface="Century Gothic" panose="020B0502020202020204" pitchFamily="34" charset="0"/>
            </a:endParaRPr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20169A16-1846-40DB-81CC-03E4DF0320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7363" y="5128607"/>
            <a:ext cx="2140069" cy="21400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5627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ADF21ED-64DC-4C17-904D-41100759D3BE}"/>
              </a:ext>
            </a:extLst>
          </p:cNvPr>
          <p:cNvSpPr txBox="1"/>
          <p:nvPr/>
        </p:nvSpPr>
        <p:spPr>
          <a:xfrm>
            <a:off x="174172" y="1724769"/>
            <a:ext cx="87956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buClr>
                <a:srgbClr val="383838"/>
              </a:buClr>
              <a:buSzPts val="1750"/>
            </a:pPr>
            <a:r>
              <a:rPr lang="pt-BR" sz="3200" b="1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Uma estrutura clara e otimizada para garantir a fluidez e a segurança dos dados em todas as interações da plataforma.</a:t>
            </a:r>
            <a:endParaRPr lang="pt-BR" sz="3200" b="1" dirty="0">
              <a:latin typeface="Century Gothic" panose="020B050202020202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D204670-177B-47FB-BF71-6BFD5A412D24}"/>
              </a:ext>
            </a:extLst>
          </p:cNvPr>
          <p:cNvSpPr/>
          <p:nvPr/>
        </p:nvSpPr>
        <p:spPr>
          <a:xfrm>
            <a:off x="2394859" y="377372"/>
            <a:ext cx="4252686" cy="9700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0D56E0D-AAFE-4E32-AEAD-8AFB7965FD31}"/>
              </a:ext>
            </a:extLst>
          </p:cNvPr>
          <p:cNvSpPr txBox="1"/>
          <p:nvPr/>
        </p:nvSpPr>
        <p:spPr>
          <a:xfrm>
            <a:off x="2394859" y="444396"/>
            <a:ext cx="4252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T Serif"/>
                <a:cs typeface="PT Serif"/>
                <a:sym typeface="PT Serif"/>
              </a:rPr>
              <a:t>ARQUITETURA</a:t>
            </a:r>
          </a:p>
        </p:txBody>
      </p:sp>
      <p:pic>
        <p:nvPicPr>
          <p:cNvPr id="10" name="Google Shape;108;p18" descr="preencoded.png">
            <a:extLst>
              <a:ext uri="{FF2B5EF4-FFF2-40B4-BE49-F238E27FC236}">
                <a16:creationId xmlns:a16="http://schemas.microsoft.com/office/drawing/2014/main" id="{67A773BE-B162-4BAC-A838-77F8D9570BD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2" name="Google Shape;111;p18">
            <a:extLst>
              <a:ext uri="{FF2B5EF4-FFF2-40B4-BE49-F238E27FC236}">
                <a16:creationId xmlns:a16="http://schemas.microsoft.com/office/drawing/2014/main" id="{72F37272-771A-40D0-BC7C-BF7810AEF586}"/>
              </a:ext>
            </a:extLst>
          </p:cNvPr>
          <p:cNvSpPr/>
          <p:nvPr/>
        </p:nvSpPr>
        <p:spPr>
          <a:xfrm>
            <a:off x="256761" y="3671801"/>
            <a:ext cx="8630478" cy="3077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750"/>
              <a:buFont typeface="DM Sans"/>
              <a:buNone/>
            </a:pP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O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Doar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Conecta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utiliza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tecnologias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como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Next.Js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,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Nest.Js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e React.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Além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disso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,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sua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arquitetura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é </a:t>
            </a:r>
            <a:r>
              <a:rPr lang="en-US" sz="3000" b="0" i="0" u="none" strike="noStrike" cap="none" dirty="0" err="1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dividida</a:t>
            </a:r>
            <a:r>
              <a:rPr lang="en-US" sz="3000" b="0" i="0" u="none" strike="noStrike" cap="none" dirty="0">
                <a:solidFill>
                  <a:srgbClr val="383838"/>
                </a:solidFill>
                <a:latin typeface="Century Gothic" panose="020B0502020202020204" pitchFamily="34" charset="0"/>
                <a:ea typeface="DM Sans"/>
                <a:cs typeface="DM Sans"/>
                <a:sym typeface="DM Sans"/>
              </a:rPr>
              <a:t> Frontend, Backend (API) e Banco de Dados. </a:t>
            </a:r>
            <a:endParaRPr sz="3000" b="0" i="0" u="none" strike="noStrike" cap="none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650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 SOLUÇÃO!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55C2DEA-F8FA-41B1-B56B-5004C5580A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417" y="968404"/>
            <a:ext cx="7461965" cy="71201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37D0E0B-43E2-438B-8A72-4CA84C6C8626}"/>
              </a:ext>
            </a:extLst>
          </p:cNvPr>
          <p:cNvSpPr txBox="1"/>
          <p:nvPr/>
        </p:nvSpPr>
        <p:spPr>
          <a:xfrm>
            <a:off x="8940799" y="2096190"/>
            <a:ext cx="473165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dirty="0">
                <a:solidFill>
                  <a:srgbClr val="383838"/>
                </a:solidFill>
                <a:latin typeface="Century Gothic" panose="020B0502020202020204" pitchFamily="34" charset="0"/>
                <a:sym typeface="DM Sans"/>
              </a:rPr>
              <a:t>Uma plataforma unificada, transparente e intuitiva, desenhada para facilitar cada etapa da sua doação.</a:t>
            </a:r>
            <a:endParaRPr lang="pt-BR" sz="3000" dirty="0">
              <a:solidFill>
                <a:srgbClr val="383838"/>
              </a:solidFill>
              <a:latin typeface="Century Gothic" panose="020B0502020202020204" pitchFamily="34" charset="0"/>
            </a:endParaRPr>
          </a:p>
          <a:p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9996B2FE-40DF-4341-8922-0081504D1F76}"/>
              </a:ext>
            </a:extLst>
          </p:cNvPr>
          <p:cNvGrpSpPr/>
          <p:nvPr/>
        </p:nvGrpSpPr>
        <p:grpSpPr>
          <a:xfrm>
            <a:off x="9180284" y="1059141"/>
            <a:ext cx="4252686" cy="970025"/>
            <a:chOff x="2394859" y="377372"/>
            <a:chExt cx="4252686" cy="970025"/>
          </a:xfrm>
        </p:grpSpPr>
        <p:sp>
          <p:nvSpPr>
            <p:cNvPr id="25" name="Retângulo 24">
              <a:extLst>
                <a:ext uri="{FF2B5EF4-FFF2-40B4-BE49-F238E27FC236}">
                  <a16:creationId xmlns:a16="http://schemas.microsoft.com/office/drawing/2014/main" id="{D650BC19-9949-4EB8-B721-967D47806010}"/>
                </a:ext>
              </a:extLst>
            </p:cNvPr>
            <p:cNvSpPr/>
            <p:nvPr/>
          </p:nvSpPr>
          <p:spPr>
            <a:xfrm>
              <a:off x="2394859" y="377372"/>
              <a:ext cx="4252686" cy="9700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31FA9FEC-819A-4BBC-834D-4092A324232F}"/>
                </a:ext>
              </a:extLst>
            </p:cNvPr>
            <p:cNvSpPr txBox="1"/>
            <p:nvPr/>
          </p:nvSpPr>
          <p:spPr>
            <a:xfrm>
              <a:off x="2394859" y="444396"/>
              <a:ext cx="425268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44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  <a:ea typeface="PT Serif"/>
                  <a:cs typeface="PT Serif"/>
                  <a:sym typeface="PT Serif"/>
                </a:rPr>
                <a:t>Doar Conecta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0219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DOAÇÕES DISPONIVEIS</a:t>
            </a:r>
          </a:p>
        </p:txBody>
      </p:sp>
      <p:pic>
        <p:nvPicPr>
          <p:cNvPr id="11" name="Google Shape;128;p20">
            <a:extLst>
              <a:ext uri="{FF2B5EF4-FFF2-40B4-BE49-F238E27FC236}">
                <a16:creationId xmlns:a16="http://schemas.microsoft.com/office/drawing/2014/main" id="{3AF6007E-B82B-4242-8561-9EF84F81C75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332" y="1273975"/>
            <a:ext cx="6763149" cy="64370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oogle Shape;129;p20">
            <a:extLst>
              <a:ext uri="{FF2B5EF4-FFF2-40B4-BE49-F238E27FC236}">
                <a16:creationId xmlns:a16="http://schemas.microsoft.com/office/drawing/2014/main" id="{0D3B9DC6-78F4-42DA-9460-F87E8ACF309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4393" y="1273974"/>
            <a:ext cx="6763151" cy="6437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9849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2FC9F5-B666-4CE8-9346-0BCCC63BA9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5" b="1216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5417BA1-0D06-4645-BE05-9B377324BAF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3F1FBCB-4043-4E33-9D07-6B2940E0C5EC}"/>
              </a:ext>
            </a:extLst>
          </p:cNvPr>
          <p:cNvSpPr/>
          <p:nvPr/>
        </p:nvSpPr>
        <p:spPr>
          <a:xfrm>
            <a:off x="362857" y="0"/>
            <a:ext cx="13716000" cy="827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CD5797-947B-487B-BE2F-ACABC41D51AB}"/>
              </a:ext>
            </a:extLst>
          </p:cNvPr>
          <p:cNvSpPr txBox="1"/>
          <p:nvPr/>
        </p:nvSpPr>
        <p:spPr>
          <a:xfrm>
            <a:off x="4470400" y="93899"/>
            <a:ext cx="568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MINHAS DOAÇÕES</a:t>
            </a:r>
          </a:p>
        </p:txBody>
      </p:sp>
      <p:pic>
        <p:nvPicPr>
          <p:cNvPr id="8" name="Google Shape;137;p21">
            <a:extLst>
              <a:ext uri="{FF2B5EF4-FFF2-40B4-BE49-F238E27FC236}">
                <a16:creationId xmlns:a16="http://schemas.microsoft.com/office/drawing/2014/main" id="{58A41429-26B6-4452-B83F-A0E0F28B487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763" y="1224420"/>
            <a:ext cx="7909276" cy="6608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oogle Shape;138;p21">
            <a:extLst>
              <a:ext uri="{FF2B5EF4-FFF2-40B4-BE49-F238E27FC236}">
                <a16:creationId xmlns:a16="http://schemas.microsoft.com/office/drawing/2014/main" id="{55BCC0E7-5F5E-40C3-B5C5-C69AC924C5F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305" t="339" r="1052" b="2036"/>
          <a:stretch/>
        </p:blipFill>
        <p:spPr>
          <a:xfrm>
            <a:off x="9906000" y="1063625"/>
            <a:ext cx="3683000" cy="33940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oogle Shape;139;p21">
            <a:extLst>
              <a:ext uri="{FF2B5EF4-FFF2-40B4-BE49-F238E27FC236}">
                <a16:creationId xmlns:a16="http://schemas.microsoft.com/office/drawing/2014/main" id="{736F1A3F-1A73-4520-BFB1-8AEF813BB964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359" r="998" b="1155"/>
          <a:stretch/>
        </p:blipFill>
        <p:spPr>
          <a:xfrm>
            <a:off x="9906000" y="4611685"/>
            <a:ext cx="3683000" cy="34364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145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ull dir="ld"/>
      </p:transition>
    </mc:Choice>
    <mc:Fallback>
      <p:transition spd="slow">
        <p:pull dir="ld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400</Words>
  <Application>Microsoft Office PowerPoint</Application>
  <PresentationFormat>Personalizar</PresentationFormat>
  <Paragraphs>78</Paragraphs>
  <Slides>14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Calibri</vt:lpstr>
      <vt:lpstr>Century Gothic</vt:lpstr>
      <vt:lpstr>DM Sans</vt:lpstr>
      <vt:lpstr>Arial Black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Felipe Negri</cp:lastModifiedBy>
  <cp:revision>22</cp:revision>
  <dcterms:modified xsi:type="dcterms:W3CDTF">2025-07-23T00:42:33Z</dcterms:modified>
</cp:coreProperties>
</file>